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2" r:id="rId3"/>
    <p:sldId id="292" r:id="rId4"/>
    <p:sldId id="294" r:id="rId5"/>
    <p:sldId id="295" r:id="rId6"/>
    <p:sldId id="296" r:id="rId7"/>
    <p:sldId id="291" r:id="rId8"/>
    <p:sldId id="302" r:id="rId9"/>
    <p:sldId id="303" r:id="rId10"/>
    <p:sldId id="307" r:id="rId11"/>
    <p:sldId id="257" r:id="rId12"/>
    <p:sldId id="308" r:id="rId13"/>
    <p:sldId id="258" r:id="rId14"/>
    <p:sldId id="261" r:id="rId15"/>
    <p:sldId id="300" r:id="rId16"/>
    <p:sldId id="301" r:id="rId17"/>
    <p:sldId id="299" r:id="rId18"/>
    <p:sldId id="304" r:id="rId19"/>
    <p:sldId id="305" r:id="rId20"/>
    <p:sldId id="306" r:id="rId21"/>
    <p:sldId id="284" r:id="rId22"/>
    <p:sldId id="297" r:id="rId23"/>
    <p:sldId id="298" r:id="rId24"/>
    <p:sldId id="293" r:id="rId25"/>
    <p:sldId id="289" r:id="rId26"/>
    <p:sldId id="285" r:id="rId27"/>
    <p:sldId id="280" r:id="rId2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 varScale="1">
        <p:scale>
          <a:sx n="69" d="100"/>
          <a:sy n="69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5564A-B03C-45AF-9EDF-4DCA226DB11D}" type="datetimeFigureOut">
              <a:rPr lang="ru-RU" smtClean="0"/>
              <a:pPr/>
              <a:t>03.08.2022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903E7-7284-4280-9916-963BB7E897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333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903E7-7284-4280-9916-963BB7E8972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770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903E7-7284-4280-9916-963BB7E89725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299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0000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0000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000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0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0000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0000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0000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0000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0000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0000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0000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0000">
    <p:newsflash/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6.emf"/><Relationship Id="rId4" Type="http://schemas.microsoft.com/office/2007/relationships/hdphoto" Target="../media/hdphoto2.wdp"/><Relationship Id="rId9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76201"/>
            <a:ext cx="7772400" cy="1905000"/>
          </a:xfrm>
        </p:spPr>
        <p:txBody>
          <a:bodyPr>
            <a:noAutofit/>
          </a:bodyPr>
          <a:lstStyle/>
          <a:p>
            <a:r>
              <a:rPr lang="kk-KZ" sz="2400" b="1" i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Региональный конкурс </a:t>
            </a:r>
            <a:br>
              <a:rPr lang="kk-KZ" sz="2400" b="1" i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</a:br>
            <a:r>
              <a:rPr lang="kk-KZ" sz="2400" b="1" i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«Лучший наставник в Ульяновской области</a:t>
            </a:r>
            <a:r>
              <a:rPr lang="ru-RU" sz="2400" b="1" i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»</a:t>
            </a:r>
            <a:br>
              <a:rPr lang="ru-RU" sz="2400" b="1" i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Номинация «Лучший наставник в сфере </a:t>
            </a:r>
            <a:br>
              <a:rPr lang="ru-RU" sz="2400" b="1" i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науки и  образования»</a:t>
            </a:r>
            <a:endParaRPr lang="ru-RU" sz="2400" b="1" i="1" dirty="0">
              <a:solidFill>
                <a:srgbClr val="002060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29000" y="3505200"/>
            <a:ext cx="4343400" cy="213360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Михайлова Светлана Борисовна</a:t>
            </a:r>
            <a:r>
              <a:rPr lang="ru-RU" sz="2000" b="1" i="1" dirty="0" smtClean="0">
                <a:solidFill>
                  <a:srgbClr val="7030A0"/>
                </a:solidFill>
              </a:rPr>
              <a:t>,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у</a:t>
            </a:r>
            <a:r>
              <a:rPr lang="ru-RU" sz="2000" b="1" i="1" dirty="0" smtClean="0">
                <a:solidFill>
                  <a:srgbClr val="002060"/>
                </a:solidFill>
              </a:rPr>
              <a:t>читель иностранного языка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МБОУ СШ №1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р.п</a:t>
            </a:r>
            <a:r>
              <a:rPr lang="ru-RU" sz="2000" b="1" i="1" dirty="0" smtClean="0">
                <a:solidFill>
                  <a:srgbClr val="002060"/>
                </a:solidFill>
              </a:rPr>
              <a:t>. Кузоватово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Ульяновской области</a:t>
            </a:r>
          </a:p>
          <a:p>
            <a:endParaRPr lang="ru-RU" sz="2000" b="1" i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002756"/>
            <a:ext cx="2219325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10000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Победитель конкурсов педагогического мастерства</a:t>
            </a:r>
            <a:endParaRPr lang="ru-RU" sz="3600" b="1" i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306856"/>
            <a:ext cx="1865313" cy="125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8200" y="1600200"/>
            <a:ext cx="6477000" cy="3706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1499235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Лауреат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степени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регионального конкурса имени И. Н. Ульянова  «Лучший педагог образовательного учреждения Ульяновской области»  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1499235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Диплом победителя  международного педагогического конкурса «Лаборатория педагога» (2021 г.)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1499235" algn="l"/>
              </a:tabLs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победителя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Международном  профессиональном  конкурсе «Гордость страны»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номинации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«Педагог-наставник»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г.)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1499235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Лауреат Международного конкурса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педагогического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мастерства «Педагог года 2020»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1499235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Победитель Всероссийского фестиваля педагогического мастерства «Формула успеха» (30.08. 2020)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1499235" algn="l"/>
              </a:tabLs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 степени Всероссийского конкурса методических разработок «Современный урок в условиях реализации ФГОС» (2020 г.)</a:t>
            </a:r>
            <a:endParaRPr lang="ru-RU" sz="1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359" y="3649293"/>
            <a:ext cx="1211555" cy="186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969" y="5368161"/>
            <a:ext cx="1725613" cy="1191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1\Desktop\конкурсы 2021-2022\Гордость страны Михайлов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57" y="1523310"/>
            <a:ext cx="1240940" cy="175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619197"/>
      </p:ext>
    </p:extLst>
  </p:cSld>
  <p:clrMapOvr>
    <a:masterClrMapping/>
  </p:clrMapOvr>
  <p:transition advClick="0" advTm="10000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6400" y="457200"/>
            <a:ext cx="609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Член жюри профессиональных конкурсов</a:t>
            </a:r>
            <a:endParaRPr lang="ru-RU" dirty="0"/>
          </a:p>
        </p:txBody>
      </p:sp>
      <p:pic>
        <p:nvPicPr>
          <p:cNvPr id="3" name="Рисунок 2" descr="C:\Users\1\Desktop\аттестация 2022\скан 2020\черук 2018 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t="1563" r="3052"/>
          <a:stretch/>
        </p:blipFill>
        <p:spPr bwMode="auto">
          <a:xfrm>
            <a:off x="1143000" y="1202853"/>
            <a:ext cx="1747202" cy="27171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1\Desktop\конкурс 2022\скан конкурс 2022\жюри фестиваля 20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95380"/>
            <a:ext cx="1979612" cy="2932112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  <p:pic>
        <p:nvPicPr>
          <p:cNvPr id="5" name="Рисунок 4" descr="C:\Users\1\Desktop\жюри 201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93"/>
          <a:stretch/>
        </p:blipFill>
        <p:spPr bwMode="auto">
          <a:xfrm>
            <a:off x="3158639" y="4027492"/>
            <a:ext cx="2448541" cy="1842375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990"/>
          <a:stretch/>
        </p:blipFill>
        <p:spPr bwMode="auto">
          <a:xfrm>
            <a:off x="3026863" y="1441281"/>
            <a:ext cx="2847464" cy="24067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937055"/>
      </p:ext>
    </p:extLst>
  </p:cSld>
  <p:clrMapOvr>
    <a:masterClrMapping/>
  </p:clrMapOvr>
  <p:transition advClick="0" advTm="10000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/>
              <a:t>Автор публикаций по вопросам наставнической деятельности</a:t>
            </a:r>
            <a:endParaRPr lang="ru-RU" sz="3600" b="1" i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C:\Users\Светлана\Desktop\конкурсы 2020-2021\итоги 2020\педагог года 2020\удостоверение автора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699" y="2590800"/>
            <a:ext cx="1752601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 descr="C:\Users\1\Desktop\лучший наставник\деятельность наставника\программа наставни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588" y="1676399"/>
            <a:ext cx="1838811" cy="25996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\Desktop\лучший наставник\деятельность наставника\программа наставника становление  молодого педагог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970" y="3103418"/>
            <a:ext cx="1778660" cy="25145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461521"/>
      </p:ext>
    </p:extLst>
  </p:cSld>
  <p:clrMapOvr>
    <a:masterClrMapping/>
  </p:clrMapOvr>
  <p:transition advClick="0" advTm="10000">
    <p:newsfla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219200" y="1219200"/>
            <a:ext cx="6777037" cy="4906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i="1" dirty="0" smtClean="0">
                <a:latin typeface="Segoe UI" pitchFamily="34" charset="0"/>
                <a:ea typeface="Calibri"/>
                <a:cs typeface="Segoe UI" pitchFamily="34" charset="0"/>
              </a:rPr>
              <a:t>Высококвалифицированный </a:t>
            </a:r>
            <a:r>
              <a:rPr lang="ru-RU" sz="2000" b="1" i="1" dirty="0">
                <a:latin typeface="Segoe UI" pitchFamily="34" charset="0"/>
                <a:ea typeface="Calibri"/>
                <a:cs typeface="Segoe UI" pitchFamily="34" charset="0"/>
              </a:rPr>
              <a:t>специалист или опытный работник, у которого другие работники могут получить совет или </a:t>
            </a:r>
            <a:r>
              <a:rPr lang="ru-RU" sz="2000" b="1" i="1" dirty="0" smtClean="0">
                <a:latin typeface="Segoe UI" pitchFamily="34" charset="0"/>
                <a:ea typeface="Calibri"/>
                <a:cs typeface="Segoe UI" pitchFamily="34" charset="0"/>
              </a:rPr>
              <a:t>поддержку.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2000" b="1" i="1" dirty="0">
              <a:solidFill>
                <a:srgbClr val="C00000"/>
              </a:solidFill>
              <a:latin typeface="Segoe UI" pitchFamily="34" charset="0"/>
              <a:ea typeface="Calibri"/>
              <a:cs typeface="Segoe UI" pitchFamily="34" charset="0"/>
            </a:endParaRPr>
          </a:p>
          <a:p>
            <a:pPr marL="0" indent="0">
              <a:buNone/>
            </a:pPr>
            <a:endParaRPr lang="ru-RU" sz="2800" b="1" i="1" dirty="0">
              <a:solidFill>
                <a:schemeClr val="accent5">
                  <a:lumMod val="75000"/>
                </a:schemeClr>
              </a:solidFill>
              <a:latin typeface="Segoe UI" pitchFamily="34" charset="0"/>
              <a:ea typeface="Calibri"/>
              <a:cs typeface="Segoe UI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Наставник – это…</a:t>
            </a:r>
            <a:endParaRPr lang="ru-RU" b="1" i="1" dirty="0">
              <a:solidFill>
                <a:srgbClr val="002060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5" name="Picture 2" descr="C:\Users\1\Desktop\фото 2022\IMG_20220713_0925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438400"/>
            <a:ext cx="27178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esktop\фото 2022\нач классы 7.10.2021\0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68008"/>
            <a:ext cx="1595437" cy="283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19200" y="4476750"/>
            <a:ext cx="518160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altLang="ru-RU" b="1" dirty="0" smtClean="0">
                <a:solidFill>
                  <a:srgbClr val="002060"/>
                </a:solidFill>
                <a:latin typeface="Century Schoolbook" pitchFamily="18" charset="0"/>
                <a:cs typeface="Arial" charset="0"/>
              </a:rPr>
              <a:t>Михайлова С.Б.  С 2010 года оказывала помощь более 10 </a:t>
            </a:r>
            <a:r>
              <a:rPr lang="ru-RU" altLang="ru-RU" b="1" dirty="0">
                <a:solidFill>
                  <a:srgbClr val="002060"/>
                </a:solidFill>
                <a:latin typeface="Century Schoolbook" pitchFamily="18" charset="0"/>
                <a:cs typeface="Arial" charset="0"/>
              </a:rPr>
              <a:t>начинающим педагогам в их профессиональном становлении, </a:t>
            </a:r>
            <a:r>
              <a:rPr lang="ru-RU" altLang="ru-RU" b="1" dirty="0" smtClean="0">
                <a:solidFill>
                  <a:srgbClr val="002060"/>
                </a:solidFill>
                <a:latin typeface="Century Schoolbook" pitchFamily="18" charset="0"/>
                <a:cs typeface="Arial" charset="0"/>
              </a:rPr>
              <a:t>формировании </a:t>
            </a:r>
            <a:r>
              <a:rPr lang="ru-RU" altLang="ru-RU" b="1" dirty="0">
                <a:solidFill>
                  <a:srgbClr val="002060"/>
                </a:solidFill>
                <a:latin typeface="Century Schoolbook" pitchFamily="18" charset="0"/>
                <a:cs typeface="Arial" charset="0"/>
              </a:rPr>
              <a:t>в образовательной организации кадрового ядра</a:t>
            </a:r>
            <a:r>
              <a:rPr lang="ru-RU" altLang="ru-RU" dirty="0">
                <a:solidFill>
                  <a:srgbClr val="000066"/>
                </a:solidFill>
                <a:latin typeface="Century Schoolbook" pitchFamily="18" charset="0"/>
                <a:cs typeface="Arial" charset="0"/>
              </a:rPr>
              <a:t>.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altLang="ru-RU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007225"/>
      </p:ext>
    </p:extLst>
  </p:cSld>
  <p:clrMapOvr>
    <a:masterClrMapping/>
  </p:clrMapOvr>
  <p:transition advClick="0" advTm="10000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47800" y="228600"/>
            <a:ext cx="6553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Руководитель «Школы </a:t>
            </a:r>
            <a:r>
              <a:rPr lang="ru-RU" sz="3200" b="1" i="1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молодого </a:t>
            </a:r>
            <a:r>
              <a:rPr lang="ru-RU" sz="3200" b="1" i="1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учителя</a:t>
            </a:r>
            <a:r>
              <a:rPr lang="ru-RU" sz="3200" b="1" i="1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» с 2010 года</a:t>
            </a:r>
            <a:endParaRPr lang="ru-RU" sz="3200" b="1" i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194" name="Picture 2" descr="C:\Users\1\Desktop\фото 2022\нач классы 7.10.2021\0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564" y="4460536"/>
            <a:ext cx="2676272" cy="150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19200" y="1367372"/>
            <a:ext cx="6477000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altLang="ru-RU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285750" lvl="0" indent="-285750" algn="just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привитие начинающим педагогам интереса к педагогической деятельности и закрепление их в образовательной организации; </a:t>
            </a:r>
          </a:p>
          <a:p>
            <a:pPr marL="285750" lvl="0" indent="-285750" algn="just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ускорение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процесса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адаптации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корпоративной культуре образовательной организации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,;</a:t>
            </a:r>
            <a:endParaRPr lang="ru-RU" alt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ускорение процесса профессионального становления начинающего педагога, развитие способности самостоятельно и качественно выполнять обязанности по занимаемой должности; </a:t>
            </a:r>
          </a:p>
          <a:p>
            <a:pPr marL="285750" lvl="0" indent="-285750" algn="just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у начинающего педагога потребности в проектировании своего профессионального роста, в совершенствовании профессиональной компетентности.</a:t>
            </a:r>
            <a:endParaRPr lang="ru-RU" alt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036999"/>
      </p:ext>
    </p:extLst>
  </p:cSld>
  <p:clrMapOvr>
    <a:masterClrMapping/>
  </p:clrMapOvr>
  <p:transition advClick="0" advTm="10000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1\Desktop\фото 2022\Захарова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32"/>
          <a:stretch/>
        </p:blipFill>
        <p:spPr bwMode="auto">
          <a:xfrm>
            <a:off x="990600" y="304800"/>
            <a:ext cx="6034617" cy="230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1\Desktop\фото 2022\Праздник сказок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6" r="12208"/>
          <a:stretch/>
        </p:blipFill>
        <p:spPr bwMode="auto">
          <a:xfrm>
            <a:off x="5486400" y="3856947"/>
            <a:ext cx="3290453" cy="228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19200" y="2971800"/>
            <a:ext cx="4038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Учитель – это </a:t>
            </a:r>
            <a:r>
              <a:rPr lang="ru-RU" dirty="0" smtClean="0">
                <a:latin typeface="Times New Roman"/>
                <a:ea typeface="Times New Roman"/>
              </a:rPr>
              <a:t>тот, </a:t>
            </a:r>
            <a:r>
              <a:rPr lang="ru-RU" dirty="0">
                <a:latin typeface="Times New Roman"/>
                <a:ea typeface="Times New Roman"/>
              </a:rPr>
              <a:t>кто способен спуститься с высот своих знаний до незнания ученика и совершить вместе с ним восхождение. Светлана Борисовна делала это не один раз. Хочется сказать ей «Большое спасибо!» за мудрые слова, советы и наставления, которыми </a:t>
            </a:r>
            <a:r>
              <a:rPr lang="ru-RU" dirty="0" smtClean="0">
                <a:latin typeface="Times New Roman"/>
                <a:ea typeface="Times New Roman"/>
              </a:rPr>
              <a:t>она с </a:t>
            </a:r>
            <a:r>
              <a:rPr lang="ru-RU" dirty="0">
                <a:latin typeface="Times New Roman"/>
                <a:ea typeface="Times New Roman"/>
              </a:rPr>
              <a:t>нами щедро делится и сегодня.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40660229"/>
      </p:ext>
    </p:extLst>
  </p:cSld>
  <p:clrMapOvr>
    <a:masterClrMapping/>
  </p:clrMapOvr>
  <p:transition advClick="0" advTm="10000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b="1" i="1" dirty="0" smtClean="0"/>
              <a:t>Победитель муниципального этапа конкурса </a:t>
            </a:r>
            <a:br>
              <a:rPr lang="ru-RU" sz="2400" b="1" i="1" dirty="0" smtClean="0"/>
            </a:br>
            <a:r>
              <a:rPr lang="ru-RU" sz="2400" b="1" i="1" smtClean="0"/>
              <a:t>«Педагог  года </a:t>
            </a:r>
            <a:r>
              <a:rPr lang="ru-RU" sz="2400" b="1" i="1" dirty="0" smtClean="0"/>
              <a:t>2015»</a:t>
            </a:r>
            <a:br>
              <a:rPr lang="ru-RU" sz="2400" b="1" i="1" dirty="0" smtClean="0"/>
            </a:br>
            <a:r>
              <a:rPr lang="ru-RU" sz="2400" b="1" i="1" dirty="0" err="1" smtClean="0"/>
              <a:t>Чамкаева</a:t>
            </a:r>
            <a:r>
              <a:rPr lang="ru-RU" sz="2400" b="1" i="1" dirty="0" smtClean="0"/>
              <a:t> Екатерина Петровна, </a:t>
            </a:r>
            <a:br>
              <a:rPr lang="ru-RU" sz="2400" b="1" i="1" dirty="0" smtClean="0"/>
            </a:br>
            <a:r>
              <a:rPr lang="ru-RU" sz="2400" b="1" i="1" dirty="0" smtClean="0"/>
              <a:t>учитель иностранного языка МБОУ СШ №1 </a:t>
            </a:r>
            <a:r>
              <a:rPr lang="ru-RU" sz="2400" b="1" i="1" dirty="0" err="1" smtClean="0"/>
              <a:t>р.п</a:t>
            </a:r>
            <a:r>
              <a:rPr lang="ru-RU" sz="2400" b="1" i="1" dirty="0" smtClean="0"/>
              <a:t>. Кузоватово,</a:t>
            </a:r>
            <a:br>
              <a:rPr lang="ru-RU" sz="2400" b="1" i="1" dirty="0" smtClean="0"/>
            </a:br>
            <a:r>
              <a:rPr lang="ru-RU" sz="2400" b="1" i="1" dirty="0" smtClean="0"/>
              <a:t>начальник МУ «Управление образования» </a:t>
            </a:r>
            <a:br>
              <a:rPr lang="ru-RU" sz="2400" b="1" i="1" dirty="0" smtClean="0"/>
            </a:br>
            <a:r>
              <a:rPr lang="ru-RU" sz="2400" b="1" i="1" dirty="0" smtClean="0"/>
              <a:t>МО «</a:t>
            </a:r>
            <a:r>
              <a:rPr lang="ru-RU" sz="2400" b="1" i="1" dirty="0" err="1" smtClean="0"/>
              <a:t>Кузоватовский</a:t>
            </a:r>
            <a:r>
              <a:rPr lang="ru-RU" sz="2400" b="1" i="1" dirty="0" smtClean="0"/>
              <a:t> район»</a:t>
            </a:r>
            <a:endParaRPr lang="ru-RU" sz="2400" b="1" i="1" dirty="0"/>
          </a:p>
        </p:txBody>
      </p:sp>
      <p:pic>
        <p:nvPicPr>
          <p:cNvPr id="5122" name="Picture 2" descr="C:\Users\1\Desktop\фото 2022\Чамкаева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78" y="2299855"/>
            <a:ext cx="1737122" cy="231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95600" y="2438400"/>
            <a:ext cx="533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</a:rPr>
              <a:t>     Нет</a:t>
            </a:r>
            <a:r>
              <a:rPr lang="ru-RU" dirty="0">
                <a:latin typeface="Times New Roman"/>
                <a:ea typeface="Times New Roman"/>
              </a:rPr>
              <a:t>, пожалуй, человека, который не хотел бы овладеть новым для него языком, иным, чем тот, на котором говорят окружающие.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        Еще на первых уроках немецкого языка мне была присуща любознательность, а именно желание прикоснуться к загадкам, которыми наполнен иностранный язык. На старших ступенях я поставила перед собой цель – овладеть иностранным языком как средством общения. И Светлана Борисовна помогла мне сделать правильный выбор в жизни. Теперь я сама преподаю немецкий язык в своей родной школе.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9400742"/>
      </p:ext>
    </p:extLst>
  </p:cSld>
  <p:clrMapOvr>
    <a:masterClrMapping/>
  </p:clrMapOvr>
  <p:transition advClick="0" advTm="10000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i="1" dirty="0" smtClean="0"/>
              <a:t>Лауреат регионального конкурса «Воспитать человека»</a:t>
            </a:r>
            <a:br>
              <a:rPr lang="ru-RU" sz="2400" b="1" i="1" dirty="0" smtClean="0"/>
            </a:br>
            <a:r>
              <a:rPr lang="ru-RU" sz="2400" b="1" i="1" dirty="0" smtClean="0"/>
              <a:t>Ильина Лолита Николаевна, </a:t>
            </a:r>
            <a:br>
              <a:rPr lang="ru-RU" sz="2400" b="1" i="1" dirty="0" smtClean="0"/>
            </a:br>
            <a:r>
              <a:rPr lang="ru-RU" sz="2400" b="1" i="1" dirty="0" smtClean="0"/>
              <a:t>учитель иностранного языка </a:t>
            </a:r>
            <a:br>
              <a:rPr lang="ru-RU" sz="2400" b="1" i="1" dirty="0" smtClean="0"/>
            </a:br>
            <a:r>
              <a:rPr lang="ru-RU" sz="2400" b="1" i="1" dirty="0" smtClean="0"/>
              <a:t>МБОУ СШ №1 </a:t>
            </a:r>
            <a:r>
              <a:rPr lang="ru-RU" sz="2400" b="1" i="1" dirty="0" err="1" smtClean="0"/>
              <a:t>р.п</a:t>
            </a:r>
            <a:r>
              <a:rPr lang="ru-RU" sz="2400" b="1" i="1" dirty="0" smtClean="0"/>
              <a:t>. Кузоватово</a:t>
            </a:r>
            <a:endParaRPr lang="ru-RU" sz="2400" b="1" i="1" dirty="0"/>
          </a:p>
        </p:txBody>
      </p:sp>
      <p:pic>
        <p:nvPicPr>
          <p:cNvPr id="4098" name="Picture 2" descr="C:\Users\1\Desktop\фото 2022\Ильина конкурс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7" r="10124"/>
          <a:stretch/>
        </p:blipFill>
        <p:spPr bwMode="auto">
          <a:xfrm>
            <a:off x="5410200" y="1828800"/>
            <a:ext cx="2701638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66800" y="1828800"/>
            <a:ext cx="43434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/>
                <a:ea typeface="Times New Roman"/>
              </a:rPr>
              <a:t> Иностранный язык вызывает у учащихся не только интерес, но и различные трудности. Светлана Борисовна </a:t>
            </a:r>
            <a:r>
              <a:rPr lang="ru-RU" dirty="0" smtClean="0">
                <a:latin typeface="Times New Roman"/>
                <a:ea typeface="Times New Roman"/>
              </a:rPr>
              <a:t>умеет </a:t>
            </a:r>
            <a:r>
              <a:rPr lang="ru-RU" dirty="0">
                <a:latin typeface="Times New Roman"/>
                <a:ea typeface="Times New Roman"/>
              </a:rPr>
              <a:t>выявлять и </a:t>
            </a:r>
            <a:r>
              <a:rPr lang="ru-RU" dirty="0" smtClean="0">
                <a:latin typeface="Times New Roman"/>
                <a:ea typeface="Times New Roman"/>
              </a:rPr>
              <a:t>помогать </a:t>
            </a:r>
            <a:r>
              <a:rPr lang="ru-RU" dirty="0">
                <a:latin typeface="Times New Roman"/>
                <a:ea typeface="Times New Roman"/>
              </a:rPr>
              <a:t>преодолевать </a:t>
            </a:r>
            <a:r>
              <a:rPr lang="ru-RU" dirty="0" smtClean="0">
                <a:latin typeface="Times New Roman"/>
                <a:ea typeface="Times New Roman"/>
              </a:rPr>
              <a:t>их своим подопечным педагогам. Не </a:t>
            </a:r>
            <a:r>
              <a:rPr lang="ru-RU" dirty="0">
                <a:latin typeface="Times New Roman"/>
                <a:ea typeface="Times New Roman"/>
              </a:rPr>
              <a:t>один раз приходилось оставаться после уроков, чтобы более подробно и тщательно изучить тот или иной материал, </a:t>
            </a:r>
            <a:r>
              <a:rPr lang="ru-RU" dirty="0" smtClean="0">
                <a:latin typeface="Times New Roman"/>
                <a:ea typeface="Times New Roman"/>
              </a:rPr>
              <a:t>продумать </a:t>
            </a:r>
            <a:r>
              <a:rPr lang="ru-RU" dirty="0">
                <a:latin typeface="Times New Roman"/>
                <a:ea typeface="Times New Roman"/>
              </a:rPr>
              <a:t>задания к тексту, сделать массу упражнений… Одним словом, </a:t>
            </a:r>
            <a:r>
              <a:rPr lang="ru-RU" dirty="0" smtClean="0">
                <a:latin typeface="Times New Roman"/>
                <a:ea typeface="Times New Roman"/>
              </a:rPr>
              <a:t>работа </a:t>
            </a:r>
            <a:r>
              <a:rPr lang="ru-RU" dirty="0">
                <a:latin typeface="Times New Roman"/>
                <a:ea typeface="Times New Roman"/>
              </a:rPr>
              <a:t>требует от учителя </a:t>
            </a:r>
            <a:r>
              <a:rPr lang="ru-RU" dirty="0" smtClean="0">
                <a:latin typeface="Times New Roman"/>
                <a:ea typeface="Times New Roman"/>
              </a:rPr>
              <a:t>большого терпения и старания , а </a:t>
            </a:r>
            <a:r>
              <a:rPr lang="ru-RU" dirty="0">
                <a:latin typeface="Times New Roman"/>
                <a:ea typeface="Times New Roman"/>
              </a:rPr>
              <a:t>Светлана Борисовна всегда </a:t>
            </a:r>
            <a:r>
              <a:rPr lang="ru-RU" dirty="0" smtClean="0">
                <a:latin typeface="Times New Roman"/>
                <a:ea typeface="Times New Roman"/>
              </a:rPr>
              <a:t>готова нам помочь.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0162168"/>
      </p:ext>
    </p:extLst>
  </p:cSld>
  <p:clrMapOvr>
    <a:masterClrMapping/>
  </p:clrMapOvr>
  <p:transition advClick="0" advTm="10000"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i="1" dirty="0" err="1">
                <a:latin typeface="Times New Roman"/>
                <a:ea typeface="Times New Roman"/>
              </a:rPr>
              <a:t>Сизинцева</a:t>
            </a:r>
            <a:r>
              <a:rPr lang="ru-RU" sz="2400" b="1" i="1" dirty="0">
                <a:latin typeface="Times New Roman"/>
                <a:ea typeface="Times New Roman"/>
              </a:rPr>
              <a:t> (Борцова) Наталья, </a:t>
            </a:r>
            <a:r>
              <a:rPr lang="ru-RU" sz="2400" b="1" i="1" dirty="0" smtClean="0">
                <a:latin typeface="Times New Roman"/>
                <a:ea typeface="Times New Roman"/>
              </a:rPr>
              <a:t/>
            </a:r>
            <a:br>
              <a:rPr lang="ru-RU" sz="2400" b="1" i="1" dirty="0" smtClean="0">
                <a:latin typeface="Times New Roman"/>
                <a:ea typeface="Times New Roman"/>
              </a:rPr>
            </a:br>
            <a:r>
              <a:rPr lang="ru-RU" sz="2400" b="1" i="1" dirty="0" smtClean="0">
                <a:latin typeface="Times New Roman"/>
                <a:ea typeface="Times New Roman"/>
              </a:rPr>
              <a:t>выпускница </a:t>
            </a:r>
            <a:r>
              <a:rPr lang="ru-RU" sz="2400" b="1" i="1" dirty="0">
                <a:latin typeface="Times New Roman"/>
                <a:ea typeface="Times New Roman"/>
              </a:rPr>
              <a:t>школы 2010 года, </a:t>
            </a:r>
            <a:r>
              <a:rPr lang="ru-RU" sz="2400" b="1" i="1" dirty="0" smtClean="0">
                <a:latin typeface="Times New Roman"/>
                <a:ea typeface="Times New Roman"/>
              </a:rPr>
              <a:t>учитель немецкого языка </a:t>
            </a:r>
            <a:br>
              <a:rPr lang="ru-RU" sz="2400" b="1" i="1" dirty="0" smtClean="0">
                <a:latin typeface="Times New Roman"/>
                <a:ea typeface="Times New Roman"/>
              </a:rPr>
            </a:br>
            <a:r>
              <a:rPr lang="ru-RU" sz="2400" b="1" i="1" dirty="0" smtClean="0">
                <a:latin typeface="Times New Roman"/>
                <a:ea typeface="Times New Roman"/>
              </a:rPr>
              <a:t>Лицея </a:t>
            </a:r>
            <a:r>
              <a:rPr lang="ru-RU" sz="2400" b="1" i="1" dirty="0">
                <a:latin typeface="Times New Roman"/>
                <a:ea typeface="Times New Roman"/>
              </a:rPr>
              <a:t>№25 г. </a:t>
            </a:r>
            <a:r>
              <a:rPr lang="ru-RU" sz="2400" b="1" i="1" dirty="0" err="1">
                <a:latin typeface="Times New Roman"/>
                <a:ea typeface="Times New Roman"/>
              </a:rPr>
              <a:t>Хамбург</a:t>
            </a:r>
            <a:r>
              <a:rPr lang="ru-RU" sz="2400" b="1" i="1" dirty="0">
                <a:latin typeface="Times New Roman"/>
                <a:ea typeface="Times New Roman"/>
              </a:rPr>
              <a:t> </a:t>
            </a:r>
            <a:r>
              <a:rPr lang="ru-RU" sz="2400" b="1" i="1" dirty="0" smtClean="0">
                <a:latin typeface="Times New Roman"/>
                <a:ea typeface="Times New Roman"/>
              </a:rPr>
              <a:t>Германия</a:t>
            </a:r>
            <a:endParaRPr lang="ru-RU" sz="2400" dirty="0"/>
          </a:p>
        </p:txBody>
      </p:sp>
      <p:pic>
        <p:nvPicPr>
          <p:cNvPr id="4" name="Рисунок 3" descr="Описание: C:\Users\1\Desktop\Борцова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55"/>
          <a:stretch>
            <a:fillRect/>
          </a:stretch>
        </p:blipFill>
        <p:spPr bwMode="auto">
          <a:xfrm>
            <a:off x="1219200" y="2042127"/>
            <a:ext cx="2057400" cy="237747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657600" y="2133599"/>
            <a:ext cx="4191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/>
                <a:ea typeface="Times New Roman"/>
              </a:rPr>
              <a:t>В школе я </a:t>
            </a:r>
            <a:r>
              <a:rPr lang="ru-RU" dirty="0">
                <a:latin typeface="Times New Roman"/>
                <a:ea typeface="Times New Roman"/>
              </a:rPr>
              <a:t>стремилась к знаниям, видя заинтересованность Светланы Борисовны судьбой ее учеников. Ученики, которым часто напоминают об их недостатках, начинают терять веру в себя, свои силы и возможности. Светлана Борисовна не скупится на комплименты, проектирует будущие положительные планы, ободряет при неудачах и внушает уверенность в достижении высоких результатов.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3333229"/>
      </p:ext>
    </p:extLst>
  </p:cSld>
  <p:clrMapOvr>
    <a:masterClrMapping/>
  </p:clrMapOvr>
  <p:transition advClick="0" advTm="10000">
    <p:newsfla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400" b="1" i="1" dirty="0" smtClean="0">
                <a:latin typeface="Times New Roman"/>
                <a:ea typeface="Times New Roman"/>
              </a:rPr>
              <a:t/>
            </a:r>
            <a:br>
              <a:rPr lang="ru-RU" sz="2400" b="1" i="1" dirty="0" smtClean="0">
                <a:latin typeface="Times New Roman"/>
                <a:ea typeface="Times New Roman"/>
              </a:rPr>
            </a:br>
            <a:r>
              <a:rPr lang="ru-RU" sz="2400" b="1" i="1" dirty="0" err="1" smtClean="0">
                <a:latin typeface="Times New Roman"/>
                <a:ea typeface="Times New Roman"/>
              </a:rPr>
              <a:t>Сипатрина</a:t>
            </a:r>
            <a:r>
              <a:rPr lang="ru-RU" sz="2400" b="1" i="1" dirty="0" smtClean="0">
                <a:latin typeface="Times New Roman"/>
                <a:ea typeface="Times New Roman"/>
              </a:rPr>
              <a:t> </a:t>
            </a:r>
            <a:r>
              <a:rPr lang="ru-RU" sz="2400" b="1" i="1" dirty="0">
                <a:latin typeface="Times New Roman"/>
                <a:ea typeface="Times New Roman"/>
              </a:rPr>
              <a:t>(</a:t>
            </a:r>
            <a:r>
              <a:rPr lang="ru-RU" sz="2400" b="1" i="1" dirty="0" err="1">
                <a:latin typeface="Times New Roman"/>
                <a:ea typeface="Times New Roman"/>
              </a:rPr>
              <a:t>Голубкина</a:t>
            </a:r>
            <a:r>
              <a:rPr lang="ru-RU" sz="2400" b="1" i="1" dirty="0">
                <a:latin typeface="Times New Roman"/>
                <a:ea typeface="Times New Roman"/>
              </a:rPr>
              <a:t>) Мария, </a:t>
            </a:r>
            <a:r>
              <a:rPr lang="ru-RU" sz="2400" b="1" i="1" dirty="0" smtClean="0">
                <a:latin typeface="Times New Roman"/>
                <a:ea typeface="Times New Roman"/>
              </a:rPr>
              <a:t/>
            </a:r>
            <a:br>
              <a:rPr lang="ru-RU" sz="2400" b="1" i="1" dirty="0" smtClean="0">
                <a:latin typeface="Times New Roman"/>
                <a:ea typeface="Times New Roman"/>
              </a:rPr>
            </a:br>
            <a:r>
              <a:rPr lang="ru-RU" sz="2400" b="1" i="1" dirty="0" smtClean="0">
                <a:latin typeface="Times New Roman"/>
                <a:ea typeface="Times New Roman"/>
              </a:rPr>
              <a:t>выпускница </a:t>
            </a:r>
            <a:r>
              <a:rPr lang="ru-RU" sz="2400" b="1" i="1" dirty="0">
                <a:latin typeface="Times New Roman"/>
                <a:ea typeface="Times New Roman"/>
              </a:rPr>
              <a:t>школы 2009 года</a:t>
            </a:r>
            <a:r>
              <a:rPr lang="ru-RU" sz="2400" b="1" i="1" dirty="0" smtClean="0">
                <a:latin typeface="Times New Roman"/>
                <a:ea typeface="Times New Roman"/>
              </a:rPr>
              <a:t>, учитель иностранного языка </a:t>
            </a:r>
            <a:r>
              <a:rPr lang="ru-RU" sz="2400" b="1" i="1" dirty="0">
                <a:latin typeface="Times New Roman"/>
                <a:ea typeface="Times New Roman"/>
              </a:rPr>
              <a:t>МБОУ СШ №27 </a:t>
            </a:r>
            <a:r>
              <a:rPr lang="ru-RU" sz="2400" b="1" i="1" dirty="0" err="1">
                <a:latin typeface="Times New Roman"/>
                <a:ea typeface="Times New Roman"/>
              </a:rPr>
              <a:t>г.Ульяновска</a:t>
            </a:r>
            <a:r>
              <a:rPr lang="ru-RU" sz="2400" dirty="0">
                <a:latin typeface="Times New Roman"/>
                <a:ea typeface="Times New Roman"/>
              </a:rPr>
              <a:t/>
            </a:r>
            <a:br>
              <a:rPr lang="ru-RU" sz="2400" dirty="0">
                <a:latin typeface="Times New Roman"/>
                <a:ea typeface="Times New Roman"/>
              </a:rPr>
            </a:br>
            <a:endParaRPr lang="ru-RU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00200"/>
            <a:ext cx="1974248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71600" y="1997839"/>
            <a:ext cx="4267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Подготовить ребенка к речевому общению на иностранном языке и успешно преодолевать трудности, возникающие при обучении, может лишь методически грамотный учитель, которым является Светлана Борисовна Михайлова.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        Я благодарна судьбе за то, что она </a:t>
            </a:r>
            <a:r>
              <a:rPr lang="ru-RU" dirty="0" smtClean="0">
                <a:latin typeface="Times New Roman"/>
                <a:ea typeface="Times New Roman"/>
              </a:rPr>
              <a:t>соединила </a:t>
            </a:r>
            <a:r>
              <a:rPr lang="ru-RU" dirty="0">
                <a:latin typeface="Times New Roman"/>
                <a:ea typeface="Times New Roman"/>
              </a:rPr>
              <a:t>меня с таким прекрасным человеком и педагогом как Светлана Борисовна </a:t>
            </a:r>
            <a:r>
              <a:rPr lang="ru-RU" dirty="0" smtClean="0">
                <a:latin typeface="Times New Roman"/>
                <a:ea typeface="Times New Roman"/>
              </a:rPr>
              <a:t>. </a:t>
            </a:r>
            <a:r>
              <a:rPr lang="ru-RU" dirty="0">
                <a:latin typeface="Times New Roman"/>
                <a:ea typeface="Times New Roman"/>
              </a:rPr>
              <a:t>Огромное ей Спасибо!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13504003"/>
      </p:ext>
    </p:extLst>
  </p:cSld>
  <p:clrMapOvr>
    <a:masterClrMapping/>
  </p:clrMapOvr>
  <p:transition advClick="0" advTm="10000">
    <p:newsfla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Педагог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 – наставник</a:t>
            </a:r>
            <a:endParaRPr lang="ru-RU" i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0" y="1219200"/>
            <a:ext cx="4876800" cy="4906963"/>
          </a:xfrm>
        </p:spPr>
        <p:txBody>
          <a:bodyPr>
            <a:normAutofit/>
          </a:bodyPr>
          <a:lstStyle/>
          <a:p>
            <a:pPr fontAlgn="base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высшее,</a:t>
            </a:r>
          </a:p>
          <a:p>
            <a:pPr fontAlgn="base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УлГПИ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им.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И.Н.Ульянова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1992 г.</a:t>
            </a:r>
          </a:p>
          <a:p>
            <a:pPr fontAlgn="base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Специальность по диплому: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немецкого и английского языков</a:t>
            </a:r>
          </a:p>
          <a:p>
            <a:pPr fontAlgn="base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стаж: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30 лет</a:t>
            </a:r>
          </a:p>
          <a:p>
            <a:pPr fontAlgn="base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Место работы: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СШ №1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р.п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Кузоватово Ульяновской области</a:t>
            </a:r>
          </a:p>
          <a:p>
            <a:pPr fontAlgn="base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Звание: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Почетный работник общего образования  РФ</a:t>
            </a:r>
          </a:p>
          <a:p>
            <a:pPr fontAlgn="base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Награды: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Почетная грамота Министерства образования и науки РФ, Почетная грамота Губернатора Ульяновской области</a:t>
            </a:r>
          </a:p>
        </p:txBody>
      </p:sp>
      <p:pic>
        <p:nvPicPr>
          <p:cNvPr id="4098" name="Picture 2" descr="C:\Users\1\Desktop\Mihaylo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00175"/>
            <a:ext cx="2487128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0000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</a:rPr>
              <a:t>Снежкина (Макарова) Евгения, </a:t>
            </a:r>
            <a:r>
              <a:rPr lang="ru-RU" sz="2400" b="1" i="1" dirty="0" smtClean="0">
                <a:latin typeface="Times New Roman"/>
                <a:ea typeface="Times New Roman"/>
              </a:rPr>
              <a:t/>
            </a:r>
            <a:br>
              <a:rPr lang="ru-RU" sz="2400" b="1" i="1" dirty="0" smtClean="0">
                <a:latin typeface="Times New Roman"/>
                <a:ea typeface="Times New Roman"/>
              </a:rPr>
            </a:br>
            <a:r>
              <a:rPr lang="ru-RU" sz="2400" b="1" i="1" dirty="0" smtClean="0">
                <a:latin typeface="Times New Roman"/>
                <a:ea typeface="Times New Roman"/>
              </a:rPr>
              <a:t>выпускница </a:t>
            </a:r>
            <a:r>
              <a:rPr lang="ru-RU" sz="2400" b="1" i="1" dirty="0">
                <a:latin typeface="Times New Roman"/>
                <a:ea typeface="Times New Roman"/>
              </a:rPr>
              <a:t>школы 2009 года</a:t>
            </a:r>
            <a:r>
              <a:rPr lang="ru-RU" sz="2400" b="1" i="1" dirty="0" smtClean="0">
                <a:latin typeface="Times New Roman"/>
                <a:ea typeface="Times New Roman"/>
              </a:rPr>
              <a:t>, </a:t>
            </a:r>
            <a:br>
              <a:rPr lang="ru-RU" sz="2400" b="1" i="1" dirty="0" smtClean="0">
                <a:latin typeface="Times New Roman"/>
                <a:ea typeface="Times New Roman"/>
              </a:rPr>
            </a:br>
            <a:r>
              <a:rPr lang="ru-RU" sz="2400" b="1" i="1" dirty="0" smtClean="0">
                <a:latin typeface="Times New Roman"/>
                <a:ea typeface="Times New Roman"/>
              </a:rPr>
              <a:t>учитель иностранного языка</a:t>
            </a:r>
            <a:br>
              <a:rPr lang="ru-RU" sz="2400" b="1" i="1" dirty="0" smtClean="0">
                <a:latin typeface="Times New Roman"/>
                <a:ea typeface="Times New Roman"/>
              </a:rPr>
            </a:br>
            <a:r>
              <a:rPr lang="ru-RU" sz="2400" b="1" i="1" dirty="0" smtClean="0">
                <a:latin typeface="Times New Roman"/>
                <a:ea typeface="Times New Roman"/>
              </a:rPr>
              <a:t>МБОУ </a:t>
            </a:r>
            <a:r>
              <a:rPr lang="ru-RU" sz="2400" b="1" i="1" dirty="0">
                <a:latin typeface="Times New Roman"/>
                <a:ea typeface="Times New Roman"/>
              </a:rPr>
              <a:t>СШ №1 </a:t>
            </a:r>
            <a:r>
              <a:rPr lang="ru-RU" sz="2400" b="1" i="1" dirty="0" err="1">
                <a:latin typeface="Times New Roman"/>
                <a:ea typeface="Times New Roman"/>
              </a:rPr>
              <a:t>р.п</a:t>
            </a:r>
            <a:r>
              <a:rPr lang="ru-RU" sz="2400" b="1" i="1" dirty="0">
                <a:latin typeface="Times New Roman"/>
                <a:ea typeface="Times New Roman"/>
              </a:rPr>
              <a:t>. Кузоватово.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599"/>
            <a:ext cx="2362200" cy="297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38600" y="2209800"/>
            <a:ext cx="3810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/>
                <a:ea typeface="Times New Roman"/>
              </a:rPr>
              <a:t>Школьные годы позади… Теперь я – учитель иностранного языка. И в этом большая заслуга моего учителя – Светланы Борисовны Михайловой. Именно Светлана Борисовна помогла мне сделать первые шаги в изучении иностранного языка, открыть необозримое море знаний. А теперь она – мой наставник в преподавательской деятельности.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5565549"/>
      </p:ext>
    </p:extLst>
  </p:cSld>
  <p:clrMapOvr>
    <a:masterClrMapping/>
  </p:clrMapOvr>
  <p:transition advClick="0" advTm="10000">
    <p:newsfla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ru-RU" sz="2400" b="1" i="1" dirty="0" smtClean="0"/>
              <a:t>Сорокина Анастасия Александровна, </a:t>
            </a:r>
            <a:br>
              <a:rPr lang="ru-RU" sz="2400" b="1" i="1" dirty="0" smtClean="0"/>
            </a:br>
            <a:r>
              <a:rPr lang="ru-RU" sz="2400" b="1" i="1" dirty="0" smtClean="0"/>
              <a:t>учитель начальных классов</a:t>
            </a:r>
            <a:br>
              <a:rPr lang="ru-RU" sz="2400" b="1" i="1" dirty="0" smtClean="0"/>
            </a:br>
            <a:r>
              <a:rPr lang="ru-RU" sz="2400" b="1" i="1" dirty="0" smtClean="0"/>
              <a:t>МБОУ СШ №1 </a:t>
            </a:r>
            <a:r>
              <a:rPr lang="ru-RU" sz="2400" b="1" i="1" dirty="0" err="1" smtClean="0"/>
              <a:t>р.п</a:t>
            </a:r>
            <a:r>
              <a:rPr lang="ru-RU" sz="2400" b="1" i="1" dirty="0" smtClean="0"/>
              <a:t>. Кузоватово</a:t>
            </a:r>
            <a:br>
              <a:rPr lang="ru-RU" sz="2400" b="1" i="1" dirty="0" smtClean="0"/>
            </a:br>
            <a:endParaRPr lang="ru-RU" sz="2400" b="1" i="1" dirty="0"/>
          </a:p>
        </p:txBody>
      </p:sp>
      <p:pic>
        <p:nvPicPr>
          <p:cNvPr id="1026" name="Picture 2" descr="C:\Users\1\Desktop\фото 2022\IMG-ba8ce77e7f36b6ad442730221e4eec4a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262"/>
            <a:ext cx="22098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81400" y="1447800"/>
            <a:ext cx="4419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Светлана Борисовна – человек, влюбленный в свою профессию. Она в курсе всех инноваций, которые по возможности мы внедряем в образовательный процесс. Ее жизненная энергия заряжает нас, и мы во всем стараемся равняться на нее.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5122" name="Picture 2" descr="C:\Users\1\Desktop\лучший наставник\деятельность наставляемых\нач классы 7.10.2021\0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42"/>
          <a:stretch/>
        </p:blipFill>
        <p:spPr bwMode="auto">
          <a:xfrm>
            <a:off x="5410200" y="3643745"/>
            <a:ext cx="2299908" cy="242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0000"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i="1" dirty="0" smtClean="0"/>
              <a:t>Сорокина Дарья Антоновна , </a:t>
            </a:r>
            <a:br>
              <a:rPr lang="ru-RU" sz="2400" b="1" i="1" dirty="0" smtClean="0"/>
            </a:br>
            <a:r>
              <a:rPr lang="ru-RU" sz="2400" b="1" i="1" dirty="0" smtClean="0"/>
              <a:t>учитель начальных классов</a:t>
            </a:r>
            <a:br>
              <a:rPr lang="ru-RU" sz="2400" b="1" i="1" dirty="0" smtClean="0"/>
            </a:br>
            <a:r>
              <a:rPr lang="ru-RU" sz="2400" b="1" i="1" dirty="0" smtClean="0"/>
              <a:t>МБОУ СШ №1 </a:t>
            </a:r>
            <a:r>
              <a:rPr lang="ru-RU" sz="2400" b="1" i="1" dirty="0" err="1" smtClean="0"/>
              <a:t>р.п</a:t>
            </a:r>
            <a:r>
              <a:rPr lang="ru-RU" sz="2400" b="1" i="1" dirty="0" smtClean="0"/>
              <a:t>. Кузоватово</a:t>
            </a:r>
            <a:endParaRPr lang="ru-RU" sz="2400" b="1" i="1" dirty="0"/>
          </a:p>
        </p:txBody>
      </p:sp>
      <p:pic>
        <p:nvPicPr>
          <p:cNvPr id="2051" name="Picture 3" descr="C:\Users\1\Desktop\фото 2022\IMG-fa187b5aa6e7228c47bd43b5831e05fa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809" y="1524000"/>
            <a:ext cx="15001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95600" y="2057400"/>
            <a:ext cx="4724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Очень часто наша судьба зависит от людей, которых встречаешь на своем жизненном пути. И я благодарна ей за то, что моим наставником долгие годы </a:t>
            </a:r>
            <a:r>
              <a:rPr lang="ru-RU" dirty="0" smtClean="0">
                <a:latin typeface="Times New Roman"/>
                <a:ea typeface="Times New Roman"/>
              </a:rPr>
              <a:t>была и есть </a:t>
            </a:r>
            <a:r>
              <a:rPr lang="ru-RU" dirty="0">
                <a:latin typeface="Times New Roman"/>
                <a:ea typeface="Times New Roman"/>
              </a:rPr>
              <a:t>Михайлова Светлана Борисовна, сначала как учитель и классный руководитель, а затем как главный помощник в первые годы преподавания в школе. Она всегда находит нужное решение в самых сложных ситуациях.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70044228"/>
      </p:ext>
    </p:extLst>
  </p:cSld>
  <p:clrMapOvr>
    <a:masterClrMapping/>
  </p:clrMapOvr>
  <p:transition advClick="0" advTm="10000"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i="1" dirty="0" smtClean="0"/>
              <a:t>Победитель муниципального этапа конкурса </a:t>
            </a:r>
            <a:br>
              <a:rPr lang="ru-RU" sz="2400" b="1" i="1" dirty="0" smtClean="0"/>
            </a:br>
            <a:r>
              <a:rPr lang="ru-RU" sz="2400" b="1" i="1" dirty="0" smtClean="0"/>
              <a:t>«Учитель года 2020» </a:t>
            </a:r>
            <a:br>
              <a:rPr lang="ru-RU" sz="2400" b="1" i="1" dirty="0" smtClean="0"/>
            </a:br>
            <a:r>
              <a:rPr lang="ru-RU" sz="2400" b="1" i="1" dirty="0" err="1" smtClean="0"/>
              <a:t>Мамадалиева</a:t>
            </a:r>
            <a:r>
              <a:rPr lang="ru-RU" sz="2400" b="1" i="1" dirty="0" smtClean="0"/>
              <a:t> Альбина Рашидовна, </a:t>
            </a:r>
            <a:br>
              <a:rPr lang="ru-RU" sz="2400" b="1" i="1" dirty="0" smtClean="0"/>
            </a:br>
            <a:r>
              <a:rPr lang="ru-RU" sz="2400" b="1" i="1" dirty="0" smtClean="0"/>
              <a:t>учитель английского языка </a:t>
            </a:r>
            <a:br>
              <a:rPr lang="ru-RU" sz="2400" b="1" i="1" dirty="0" smtClean="0"/>
            </a:br>
            <a:r>
              <a:rPr lang="ru-RU" sz="2400" b="1" i="1" dirty="0" smtClean="0"/>
              <a:t>МБОУ СШ №1 </a:t>
            </a:r>
            <a:r>
              <a:rPr lang="ru-RU" sz="2400" b="1" i="1" dirty="0" err="1" smtClean="0"/>
              <a:t>р.п</a:t>
            </a:r>
            <a:r>
              <a:rPr lang="ru-RU" sz="2400" b="1" i="1" dirty="0" smtClean="0"/>
              <a:t>. Кузоватово</a:t>
            </a:r>
            <a:endParaRPr lang="ru-RU" sz="2400" b="1" i="1" dirty="0"/>
          </a:p>
        </p:txBody>
      </p:sp>
      <p:pic>
        <p:nvPicPr>
          <p:cNvPr id="3074" name="Picture 2" descr="C:\Users\1\Desktop\фото 2022\IMG-ddce04b53183616bca070e9295ce5b3f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05000"/>
            <a:ext cx="1435674" cy="223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71800" y="2133600"/>
            <a:ext cx="4724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/>
                <a:ea typeface="Times New Roman"/>
              </a:rPr>
              <a:t>Светлана Борисовна  из тех людей, кто предан своей профессии, хорошо знает свое дело, пользуется уважением в коллективе, кто, выбрав профессию, вникает во все ее тонкости. Она обладает качествами, ценность которых высока во все времена. Это профессионал своего дела, который вносит большой вклад в развитие профессионального сообщества учителей Ульяновской области.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9819714"/>
      </p:ext>
    </p:extLst>
  </p:cSld>
  <p:clrMapOvr>
    <a:masterClrMapping/>
  </p:clrMapOvr>
  <p:transition advClick="0" advTm="10000"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ru-RU" b="1" i="1" dirty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Наставник – это…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990600" y="1143000"/>
            <a:ext cx="7315200" cy="4983163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sz="2400" b="1" i="1" dirty="0" smtClean="0">
                <a:solidFill>
                  <a:srgbClr val="C00000"/>
                </a:solidFill>
                <a:latin typeface="Segoe UI" pitchFamily="34" charset="0"/>
                <a:ea typeface="Calibri"/>
                <a:cs typeface="Segoe UI" pitchFamily="34" charset="0"/>
              </a:rPr>
              <a:t>Преподаватель в средней школе,        </a:t>
            </a:r>
            <a:r>
              <a:rPr lang="ru-RU" sz="2400" b="1" i="1" dirty="0">
                <a:solidFill>
                  <a:srgbClr val="C00000"/>
                </a:solidFill>
                <a:latin typeface="Segoe UI" pitchFamily="34" charset="0"/>
                <a:ea typeface="Calibri"/>
                <a:cs typeface="Segoe UI" pitchFamily="34" charset="0"/>
              </a:rPr>
              <a:t>выполняющий работу      классного воспитателя</a:t>
            </a:r>
          </a:p>
          <a:p>
            <a:endParaRPr lang="ru-RU" dirty="0"/>
          </a:p>
        </p:txBody>
      </p:sp>
      <p:pic>
        <p:nvPicPr>
          <p:cNvPr id="6146" name="Picture 2" descr="C:\Users\1\Desktop\6Б класс\фото класса 2020-2022\5б класс    1 сентября 2020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7"/>
          <a:stretch/>
        </p:blipFill>
        <p:spPr bwMode="auto">
          <a:xfrm>
            <a:off x="1905000" y="2286000"/>
            <a:ext cx="5660371" cy="389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381954"/>
      </p:ext>
    </p:extLst>
  </p:cSld>
  <p:clrMapOvr>
    <a:masterClrMapping/>
  </p:clrMapOvr>
  <p:transition advClick="0" advTm="10000"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ru-RU" sz="4000" b="1" dirty="0">
                <a:ln w="11430"/>
                <a:gradFill>
                  <a:gsLst>
                    <a:gs pos="0">
                      <a:srgbClr val="B90000">
                        <a:tint val="90000"/>
                        <a:satMod val="120000"/>
                      </a:srgbClr>
                    </a:gs>
                    <a:gs pos="25000">
                      <a:srgbClr val="B90000">
                        <a:tint val="93000"/>
                        <a:satMod val="120000"/>
                      </a:srgbClr>
                    </a:gs>
                    <a:gs pos="50000">
                      <a:srgbClr val="B90000">
                        <a:shade val="89000"/>
                        <a:satMod val="110000"/>
                      </a:srgbClr>
                    </a:gs>
                    <a:gs pos="75000">
                      <a:srgbClr val="B90000">
                        <a:tint val="93000"/>
                        <a:satMod val="120000"/>
                      </a:srgbClr>
                    </a:gs>
                    <a:gs pos="100000">
                      <a:srgbClr val="B90000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ea typeface="+mn-ea"/>
                <a:cs typeface="+mn-cs"/>
              </a:rPr>
              <a:t>Достижения учащихся</a:t>
            </a:r>
            <a:br>
              <a:rPr lang="ru-RU" sz="4000" b="1" dirty="0">
                <a:ln w="11430"/>
                <a:gradFill>
                  <a:gsLst>
                    <a:gs pos="0">
                      <a:srgbClr val="B90000">
                        <a:tint val="90000"/>
                        <a:satMod val="120000"/>
                      </a:srgbClr>
                    </a:gs>
                    <a:gs pos="25000">
                      <a:srgbClr val="B90000">
                        <a:tint val="93000"/>
                        <a:satMod val="120000"/>
                      </a:srgbClr>
                    </a:gs>
                    <a:gs pos="50000">
                      <a:srgbClr val="B90000">
                        <a:shade val="89000"/>
                        <a:satMod val="110000"/>
                      </a:srgbClr>
                    </a:gs>
                    <a:gs pos="75000">
                      <a:srgbClr val="B90000">
                        <a:tint val="93000"/>
                        <a:satMod val="120000"/>
                      </a:srgbClr>
                    </a:gs>
                    <a:gs pos="100000">
                      <a:srgbClr val="B90000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 pitchFamily="34" charset="0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12" name="Picture 9" descr="C:\Users\школа\Desktop\мои фото\с\DSC_12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1"/>
          <a:stretch>
            <a:fillRect/>
          </a:stretch>
        </p:blipFill>
        <p:spPr bwMode="auto">
          <a:xfrm>
            <a:off x="5454650" y="3506939"/>
            <a:ext cx="25463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066800" y="956252"/>
            <a:ext cx="6096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Победители Общероссийской предметной  олимпиады «Пятерочка»;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Победители  Международного </a:t>
            </a: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конкурса «Я- Лингвист»;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Призеры Всероссийских молодежных предметных чемпионатов;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Призеры Международной 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Интернет - </a:t>
            </a: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олимпиады «Солнечный свет»;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Победители Международной олимпиады по основам наук.    </a:t>
            </a:r>
          </a:p>
        </p:txBody>
      </p:sp>
      <p:pic>
        <p:nvPicPr>
          <p:cNvPr id="21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645" y="1381777"/>
            <a:ext cx="1206500" cy="1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1\Desktop\6Б класс\фото класса 2020-2022\великие реки мира диплом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469279"/>
            <a:ext cx="2256260" cy="169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ФОТОГРАФИИ\прага-дрезден\DSC050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98" b="8073"/>
          <a:stretch>
            <a:fillRect/>
          </a:stretch>
        </p:blipFill>
        <p:spPr bwMode="auto">
          <a:xfrm>
            <a:off x="3048000" y="4590094"/>
            <a:ext cx="2743200" cy="165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901824"/>
      </p:ext>
    </p:extLst>
  </p:cSld>
  <p:clrMapOvr>
    <a:masterClrMapping/>
  </p:clrMapOvr>
  <p:transition advClick="0" advTm="1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0737" y="-46402"/>
            <a:ext cx="7200900" cy="1104900"/>
          </a:xfrm>
        </p:spPr>
        <p:txBody>
          <a:bodyPr>
            <a:noAutofit/>
          </a:bodyPr>
          <a:lstStyle/>
          <a:p>
            <a:r>
              <a:rPr lang="ru-RU" sz="3600" b="1" i="1" dirty="0" smtClean="0"/>
              <a:t>Руководитель театральной студии «</a:t>
            </a:r>
            <a:r>
              <a:rPr lang="en-US" sz="3600" b="1" i="1" dirty="0" err="1" smtClean="0"/>
              <a:t>KinderART</a:t>
            </a:r>
            <a:r>
              <a:rPr lang="ru-RU" sz="3600" b="1" i="1" dirty="0" smtClean="0"/>
              <a:t>»</a:t>
            </a:r>
            <a:endParaRPr lang="ru-RU" sz="3600" b="1" i="1" dirty="0"/>
          </a:p>
        </p:txBody>
      </p:sp>
      <p:pic>
        <p:nvPicPr>
          <p:cNvPr id="23" name="Picture 12" descr="C:\Users\1\Documents\2020-2021\5Б класс\фото 5Б класс\праздники германи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62" y="4059091"/>
            <a:ext cx="18446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C:\Users\1\Documents\2020-2021\5Б класс\фото 5Б класс\фото день матери\IMG_20201126_1714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045" y="1328735"/>
            <a:ext cx="2268537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Users\1\Desktop\фото 2022\Фестивал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594" y="1165289"/>
            <a:ext cx="2617006" cy="202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1\Desktop\конкурсы 2021-2022\скан дипломов Фестиваля\сш 1 кузоватово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" t="3520" r="1707" b="1834"/>
          <a:stretch/>
        </p:blipFill>
        <p:spPr bwMode="auto">
          <a:xfrm>
            <a:off x="1143000" y="3389312"/>
            <a:ext cx="2478003" cy="1814223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10" descr="C:\Users\1\Documents\2020-2021\5Б класс\фото 5Б класс\хэллоуин 30.10.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342101"/>
            <a:ext cx="228600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54330"/>
            <a:ext cx="1692274" cy="22098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</p:spTree>
  </p:cSld>
  <p:clrMapOvr>
    <a:masterClrMapping/>
  </p:clrMapOvr>
  <p:transition advClick="0" advTm="10000"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1999"/>
            <a:ext cx="7772400" cy="734725"/>
          </a:xfrm>
        </p:spPr>
        <p:txBody>
          <a:bodyPr>
            <a:no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990000"/>
                </a:solidFill>
                <a:latin typeface="Monotype Corsiva" pitchFamily="66" charset="0"/>
                <a:ea typeface="+mn-ea"/>
                <a:cs typeface="+mn-cs"/>
              </a:rPr>
              <a:t>Но без души и помыслов высоких</a:t>
            </a:r>
            <a:br>
              <a:rPr lang="ru-RU" sz="2800" b="1" dirty="0">
                <a:solidFill>
                  <a:srgbClr val="990000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2800" b="1" dirty="0">
                <a:solidFill>
                  <a:srgbClr val="990000"/>
                </a:solidFill>
                <a:latin typeface="Monotype Corsiva" pitchFamily="66" charset="0"/>
                <a:ea typeface="+mn-ea"/>
                <a:cs typeface="+mn-cs"/>
              </a:rPr>
              <a:t>Живых путей от сердца к сердцу нет!</a:t>
            </a:r>
            <a:br>
              <a:rPr lang="ru-RU" sz="2800" b="1" dirty="0">
                <a:solidFill>
                  <a:srgbClr val="990000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2800" b="1" dirty="0">
                <a:solidFill>
                  <a:srgbClr val="990000"/>
                </a:solidFill>
                <a:latin typeface="Monotype Corsiva" pitchFamily="66" charset="0"/>
                <a:ea typeface="+mn-ea"/>
                <a:cs typeface="+mn-cs"/>
              </a:rPr>
              <a:t>                                         В. Гете.</a:t>
            </a:r>
            <a:br>
              <a:rPr lang="ru-RU" sz="2800" b="1" dirty="0">
                <a:solidFill>
                  <a:srgbClr val="990000"/>
                </a:solidFill>
                <a:latin typeface="Monotype Corsiva" pitchFamily="66" charset="0"/>
                <a:ea typeface="+mn-ea"/>
                <a:cs typeface="+mn-cs"/>
              </a:rPr>
            </a:br>
            <a:endParaRPr lang="ru-RU" sz="2800" i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295400" y="4648200"/>
            <a:ext cx="3352800" cy="2209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rgbClr val="7030A0"/>
                </a:solidFill>
                <a:latin typeface="Segoe UI" pitchFamily="34" charset="0"/>
                <a:cs typeface="Segoe UI" pitchFamily="34" charset="0"/>
              </a:rPr>
              <a:t>Благодарю за внимание!</a:t>
            </a:r>
            <a:endParaRPr lang="ru-RU" b="1" i="1" dirty="0">
              <a:solidFill>
                <a:srgbClr val="7030A0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66800" y="1447800"/>
            <a:ext cx="422380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</a:rPr>
              <a:t>«Я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убеждена: школа – не здание, не кабинеты, не образцовая агитация.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</a:rPr>
              <a:t>Школа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 – это возвышенный дух, мечта, идея, которые увлекают детей, учителей и тут же реализуются.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И моя </a:t>
            </a:r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</a:rPr>
              <a:t>голубая мечта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 – быть всегда среди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</a:rPr>
              <a:t>детей, молодых людей 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и реализовывать их мечты</a:t>
            </a:r>
            <a:r>
              <a:rPr lang="ru-RU" sz="2400" i="1" dirty="0" smtClean="0">
                <a:solidFill>
                  <a:srgbClr val="000000"/>
                </a:solidFill>
                <a:latin typeface="Times New Roman" pitchFamily="18" charset="0"/>
              </a:rPr>
              <a:t>.» 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i="1" dirty="0" smtClean="0">
                <a:solidFill>
                  <a:srgbClr val="000000"/>
                </a:solidFill>
                <a:latin typeface="Times New Roman" pitchFamily="18" charset="0"/>
              </a:rPr>
              <a:t>С уважением Михайлова С.Б.</a:t>
            </a:r>
            <a:endParaRPr lang="ru-RU" sz="24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527" y="1600200"/>
            <a:ext cx="2824570" cy="2114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962399"/>
            <a:ext cx="2874963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0143"/>
      </p:ext>
    </p:extLst>
  </p:cSld>
  <p:clrMapOvr>
    <a:masterClrMapping/>
  </p:clrMapOvr>
  <p:transition advClick="0" advTm="1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Наставник – это…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sz="2400" b="1" i="1" dirty="0">
                <a:solidFill>
                  <a:srgbClr val="4BACC6">
                    <a:lumMod val="75000"/>
                  </a:srgbClr>
                </a:solidFill>
                <a:latin typeface="Segoe UI" pitchFamily="34" charset="0"/>
                <a:ea typeface="Calibri"/>
                <a:cs typeface="Segoe UI" pitchFamily="34" charset="0"/>
              </a:rPr>
              <a:t>Учитель, руководитель, воспитатель</a:t>
            </a:r>
          </a:p>
          <a:p>
            <a:endParaRPr lang="ru-RU" dirty="0"/>
          </a:p>
        </p:txBody>
      </p:sp>
      <p:pic>
        <p:nvPicPr>
          <p:cNvPr id="5126" name="Picture 6" descr="C:\Users\1\Desktop\фото 2022\IMG-b64b9185070900da82f398404a0cb891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609" y="1766454"/>
            <a:ext cx="2617173" cy="196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1\Desktop\фото 2022\IMG-7547358525671e9aef6eede31f815a6d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337" y="2043008"/>
            <a:ext cx="2837294" cy="212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Users\Рабочий стол\анне\По-английски с увлечением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05200"/>
            <a:ext cx="2342996" cy="179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87584"/>
      </p:ext>
    </p:extLst>
  </p:cSld>
  <p:clrMapOvr>
    <a:masterClrMapping/>
  </p:clrMapOvr>
  <p:transition advClick="0" advTm="10000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ru-RU" sz="36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НАГРАДЫ И ПООЩРЕНИЯ </a:t>
            </a:r>
            <a:r>
              <a:rPr lang="ru-RU" sz="36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+mn-ea"/>
                <a:cs typeface="+mn-cs"/>
              </a:rPr>
              <a:t/>
            </a:r>
            <a:br>
              <a:rPr lang="ru-RU" sz="36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0600" y="1108363"/>
            <a:ext cx="6629400" cy="5017801"/>
          </a:xfrm>
        </p:spPr>
        <p:txBody>
          <a:bodyPr>
            <a:normAutofit/>
          </a:bodyPr>
          <a:lstStyle/>
          <a:p>
            <a:pPr lvl="0">
              <a:buFont typeface="Symbol"/>
              <a:buChar char=""/>
            </a:pPr>
            <a:r>
              <a:rPr lang="ru-RU" sz="1400" dirty="0">
                <a:latin typeface="Times New Roman"/>
                <a:ea typeface="Times New Roman"/>
              </a:rPr>
              <a:t>Почетный работник общего образования РФ (2013 г.)</a:t>
            </a:r>
            <a:endParaRPr lang="ru-RU" sz="1200" dirty="0">
              <a:latin typeface="Times New Roman"/>
              <a:ea typeface="Times New Roman"/>
            </a:endParaRPr>
          </a:p>
          <a:p>
            <a:pPr lvl="0">
              <a:buFont typeface="Symbol"/>
              <a:buChar char=""/>
            </a:pPr>
            <a:r>
              <a:rPr lang="ru-RU" sz="1400" dirty="0">
                <a:latin typeface="Times New Roman"/>
                <a:ea typeface="Times New Roman"/>
              </a:rPr>
              <a:t>Почётная грамота Министерства образования и науки РФ (2005 г.)</a:t>
            </a:r>
            <a:endParaRPr lang="ru-RU" sz="1200" dirty="0">
              <a:latin typeface="Times New Roman"/>
              <a:ea typeface="Times New Roman"/>
            </a:endParaRPr>
          </a:p>
          <a:p>
            <a:pPr lvl="0">
              <a:buFont typeface="Symbol"/>
              <a:buChar char=""/>
            </a:pPr>
            <a:r>
              <a:rPr lang="ru-RU" sz="1400" dirty="0">
                <a:latin typeface="Times New Roman"/>
                <a:ea typeface="Times New Roman"/>
              </a:rPr>
              <a:t>Победитель конкурса лучших учителей общеобразовательных школ </a:t>
            </a:r>
            <a:endParaRPr lang="ru-RU" sz="1400" dirty="0" smtClean="0">
              <a:latin typeface="Times New Roman"/>
              <a:ea typeface="Times New Roman"/>
            </a:endParaRPr>
          </a:p>
          <a:p>
            <a:pPr marL="0" lvl="0" indent="0">
              <a:buNone/>
            </a:pPr>
            <a:r>
              <a:rPr lang="ru-RU" sz="1400" dirty="0">
                <a:latin typeface="Times New Roman"/>
                <a:ea typeface="Times New Roman"/>
              </a:rPr>
              <a:t> </a:t>
            </a:r>
            <a:r>
              <a:rPr lang="ru-RU" sz="1400" dirty="0" smtClean="0">
                <a:latin typeface="Times New Roman"/>
                <a:ea typeface="Times New Roman"/>
              </a:rPr>
              <a:t>       на </a:t>
            </a:r>
            <a:r>
              <a:rPr lang="ru-RU" sz="1400" dirty="0">
                <a:latin typeface="Times New Roman"/>
                <a:ea typeface="Times New Roman"/>
              </a:rPr>
              <a:t>премию Президента РФ (2007 г., 2013 г.)</a:t>
            </a:r>
            <a:endParaRPr lang="ru-RU" sz="1200" dirty="0">
              <a:latin typeface="Times New Roman"/>
              <a:ea typeface="Times New Roman"/>
            </a:endParaRPr>
          </a:p>
          <a:p>
            <a:pPr lvl="0">
              <a:buFont typeface="Symbol"/>
              <a:buChar char=""/>
            </a:pPr>
            <a:r>
              <a:rPr lang="ru-RU" sz="1400" dirty="0">
                <a:latin typeface="Times New Roman"/>
                <a:ea typeface="Times New Roman"/>
              </a:rPr>
              <a:t>Почетный нагрудный знак «Лучший педагог России» (2018 г.)</a:t>
            </a:r>
            <a:endParaRPr lang="ru-RU" sz="1200" dirty="0">
              <a:latin typeface="Times New Roman"/>
              <a:ea typeface="Times New Roman"/>
            </a:endParaRPr>
          </a:p>
          <a:p>
            <a:pPr lvl="0">
              <a:buFont typeface="Symbol"/>
              <a:buChar char=""/>
            </a:pPr>
            <a:r>
              <a:rPr lang="ru-RU" sz="1400" dirty="0">
                <a:latin typeface="Times New Roman"/>
                <a:ea typeface="Times New Roman"/>
              </a:rPr>
              <a:t>Победитель регионального конкурсного отбора учителей на звание «Педагог-наставник» (2021 г.)</a:t>
            </a:r>
            <a:endParaRPr lang="ru-RU" sz="1200" dirty="0">
              <a:latin typeface="Times New Roman"/>
              <a:ea typeface="Times New Roman"/>
            </a:endParaRPr>
          </a:p>
          <a:p>
            <a:pPr lvl="0">
              <a:buFont typeface="Symbol"/>
              <a:buChar char=""/>
              <a:tabLst>
                <a:tab pos="1499235" algn="l"/>
              </a:tabLst>
            </a:pPr>
            <a:r>
              <a:rPr lang="ru-RU" sz="1400" dirty="0">
                <a:latin typeface="Times New Roman"/>
                <a:ea typeface="Times New Roman"/>
              </a:rPr>
              <a:t>Почетная грамота  Губернатора Ульяновской области (2021 г.)</a:t>
            </a:r>
            <a:endParaRPr lang="ru-RU" sz="1200" dirty="0">
              <a:latin typeface="Times New Roman"/>
              <a:ea typeface="Times New Roman"/>
            </a:endParaRPr>
          </a:p>
          <a:p>
            <a:pPr lvl="0">
              <a:buFont typeface="Symbol"/>
              <a:buChar char=""/>
            </a:pPr>
            <a:r>
              <a:rPr lang="ru-RU" sz="1400" dirty="0">
                <a:latin typeface="Times New Roman"/>
                <a:ea typeface="Times New Roman"/>
              </a:rPr>
              <a:t>Почётная грамота Министерства образования Ульяновской области </a:t>
            </a:r>
            <a:r>
              <a:rPr lang="ru-RU" sz="1400" dirty="0" smtClean="0">
                <a:latin typeface="Times New Roman"/>
                <a:ea typeface="Times New Roman"/>
              </a:rPr>
              <a:t>(2014 г.)</a:t>
            </a:r>
            <a:endParaRPr lang="ru-RU" sz="1400" dirty="0">
              <a:latin typeface="Times New Roman"/>
              <a:ea typeface="Times New Roman"/>
            </a:endParaRPr>
          </a:p>
          <a:p>
            <a:pPr lvl="0">
              <a:buFont typeface="Symbol"/>
              <a:buChar char=""/>
            </a:pPr>
            <a:r>
              <a:rPr lang="ru-RU" sz="1400" dirty="0" smtClean="0">
                <a:latin typeface="Times New Roman"/>
                <a:ea typeface="Times New Roman"/>
              </a:rPr>
              <a:t>Занесена </a:t>
            </a:r>
            <a:r>
              <a:rPr lang="ru-RU" sz="1400" dirty="0">
                <a:latin typeface="Times New Roman"/>
                <a:ea typeface="Times New Roman"/>
              </a:rPr>
              <a:t>на Доску Почета «Аллея Славы учителей Ульяновской области» </a:t>
            </a:r>
            <a:endParaRPr lang="ru-RU" sz="1400" dirty="0" smtClean="0">
              <a:latin typeface="Times New Roman"/>
              <a:ea typeface="Times New Roman"/>
            </a:endParaRPr>
          </a:p>
          <a:p>
            <a:pPr lvl="0">
              <a:buFont typeface="Symbol"/>
              <a:buChar char=""/>
            </a:pPr>
            <a:r>
              <a:rPr lang="ru-RU" sz="1400" dirty="0" smtClean="0">
                <a:latin typeface="Times New Roman"/>
                <a:ea typeface="Times New Roman"/>
              </a:rPr>
              <a:t>Лауреат </a:t>
            </a:r>
            <a:r>
              <a:rPr lang="ru-RU" sz="1400" dirty="0">
                <a:latin typeface="Times New Roman"/>
                <a:ea typeface="Times New Roman"/>
              </a:rPr>
              <a:t>1 степени регионального заочного конкурса имени И.Н. Ульянова  «Лучший педагог образовательного учреждения Ульяновской области» (2021 г.)</a:t>
            </a:r>
            <a:endParaRPr lang="ru-RU" sz="1200" dirty="0">
              <a:latin typeface="Times New Roman"/>
              <a:ea typeface="Times New Roman"/>
            </a:endParaRPr>
          </a:p>
          <a:p>
            <a:pPr lvl="0">
              <a:buFont typeface="Symbol"/>
              <a:buChar char=""/>
            </a:pPr>
            <a:r>
              <a:rPr lang="ru-RU" sz="1400" dirty="0">
                <a:latin typeface="Times New Roman"/>
                <a:ea typeface="Times New Roman"/>
              </a:rPr>
              <a:t>Победитель регионального конкурса классных руководителей «Самый классный </a:t>
            </a:r>
            <a:r>
              <a:rPr lang="ru-RU" sz="1400" dirty="0" err="1">
                <a:latin typeface="Times New Roman"/>
                <a:ea typeface="Times New Roman"/>
              </a:rPr>
              <a:t>классный</a:t>
            </a:r>
            <a:r>
              <a:rPr lang="ru-RU" sz="1400" dirty="0">
                <a:latin typeface="Times New Roman"/>
                <a:ea typeface="Times New Roman"/>
              </a:rPr>
              <a:t>» (2007 г.)</a:t>
            </a:r>
            <a:endParaRPr lang="ru-RU" sz="1200" dirty="0">
              <a:latin typeface="Times New Roman"/>
              <a:ea typeface="Times New Roman"/>
            </a:endParaRPr>
          </a:p>
          <a:p>
            <a:pPr lvl="0">
              <a:buFont typeface="Symbol"/>
              <a:buChar char=""/>
            </a:pPr>
            <a:r>
              <a:rPr lang="ru-RU" sz="1400" dirty="0">
                <a:latin typeface="Times New Roman"/>
                <a:ea typeface="Times New Roman"/>
              </a:rPr>
              <a:t>Победитель Международного </a:t>
            </a:r>
            <a:r>
              <a:rPr lang="ru-RU" sz="1400" dirty="0" err="1">
                <a:latin typeface="Times New Roman"/>
                <a:ea typeface="Times New Roman"/>
              </a:rPr>
              <a:t>грантового</a:t>
            </a:r>
            <a:r>
              <a:rPr lang="ru-RU" sz="1400" dirty="0">
                <a:latin typeface="Times New Roman"/>
                <a:ea typeface="Times New Roman"/>
              </a:rPr>
              <a:t> конкурса </a:t>
            </a:r>
            <a:endParaRPr lang="ru-RU" sz="1400" dirty="0" smtClean="0">
              <a:latin typeface="Times New Roman"/>
              <a:ea typeface="Times New Roman"/>
            </a:endParaRPr>
          </a:p>
          <a:p>
            <a:pPr marL="0" lvl="0" indent="0">
              <a:buNone/>
            </a:pPr>
            <a:r>
              <a:rPr lang="ru-RU" sz="1400" dirty="0" smtClean="0">
                <a:latin typeface="Times New Roman"/>
                <a:ea typeface="Times New Roman"/>
              </a:rPr>
              <a:t>        проектов </a:t>
            </a:r>
            <a:r>
              <a:rPr lang="ru-RU" sz="1400" dirty="0">
                <a:latin typeface="Times New Roman"/>
                <a:ea typeface="Times New Roman"/>
              </a:rPr>
              <a:t>в рамках Года Германии в России 2020/2021</a:t>
            </a:r>
            <a:endParaRPr lang="ru-RU" sz="1200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378" y="1108364"/>
            <a:ext cx="1440752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" t="2538" b="2107"/>
          <a:stretch/>
        </p:blipFill>
        <p:spPr bwMode="auto">
          <a:xfrm>
            <a:off x="6537348" y="4517212"/>
            <a:ext cx="1421866" cy="206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8" t="9820" r="10732" b="52160"/>
          <a:stretch/>
        </p:blipFill>
        <p:spPr bwMode="auto">
          <a:xfrm>
            <a:off x="3048000" y="5174674"/>
            <a:ext cx="1774199" cy="13631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053606"/>
      </p:ext>
    </p:extLst>
  </p:cSld>
  <p:clrMapOvr>
    <a:masterClrMapping/>
  </p:clrMapOvr>
  <p:transition advClick="0" advTm="10000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42999" y="274638"/>
            <a:ext cx="6899071" cy="1401762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Руководитель методического объединения учителей иностранного языка</a:t>
            </a:r>
            <a:endParaRPr lang="ru-RU" sz="2800" b="1" i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Рисунок 4" descr="C:\Users\Светлана\Desktop\конкурсы 2020-2021\скан 2020\европа 2017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918" y="3962400"/>
            <a:ext cx="1488871" cy="19197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89"/>
          <a:stretch/>
        </p:blipFill>
        <p:spPr bwMode="auto">
          <a:xfrm>
            <a:off x="1219201" y="1828800"/>
            <a:ext cx="3283938" cy="2057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1\Desktop\лучший наставник\деятельность наставника\становление молодого педагог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39036"/>
            <a:ext cx="1589494" cy="224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287616"/>
            <a:ext cx="3444875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334001"/>
            <a:ext cx="300454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827207"/>
      </p:ext>
    </p:extLst>
  </p:cSld>
  <p:clrMapOvr>
    <a:masterClrMapping/>
  </p:clrMapOvr>
  <p:transition advClick="0" advTm="10000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Руководитель Клуба </a:t>
            </a:r>
            <a:br>
              <a:rPr lang="ru-RU" sz="3200" b="1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ru-RU" sz="3200" b="1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интернациональной  дружбы</a:t>
            </a:r>
            <a:endParaRPr lang="ru-RU" sz="3200" b="1" i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Рисунок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4043420" cy="188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81400"/>
            <a:ext cx="3163887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191000"/>
            <a:ext cx="3074930" cy="180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:\Users\1\Desktop\конкурсы 2021-2022\грамоты 2022\КИД 2022 Михайлова.pn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50" y="1464612"/>
            <a:ext cx="220256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975452"/>
      </p:ext>
    </p:extLst>
  </p:cSld>
  <p:clrMapOvr>
    <a:masterClrMapping/>
  </p:clrMapOvr>
  <p:transition advClick="0" advTm="10000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62000" y="274638"/>
            <a:ext cx="8077200" cy="1020763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Courier New" pitchFamily="49" charset="0"/>
              </a:rPr>
              <a:t>Михайлова С.Б.  </a:t>
            </a:r>
            <a:r>
              <a:rPr lang="ru-RU" sz="3600" b="1" i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Courier New" pitchFamily="49" charset="0"/>
              </a:rPr>
              <a:t>а</a:t>
            </a:r>
            <a:r>
              <a:rPr lang="ru-RU" sz="3600" b="1" i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Courier New" pitchFamily="49" charset="0"/>
              </a:rPr>
              <a:t>ктивно внедряет </a:t>
            </a:r>
            <a:r>
              <a:rPr lang="ru-RU" sz="3600" b="1" i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Courier New" pitchFamily="49" charset="0"/>
              </a:rPr>
              <a:t>новые технологии</a:t>
            </a:r>
            <a:r>
              <a:rPr lang="ru-RU" b="1" i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Courier New" pitchFamily="49" charset="0"/>
              </a:rPr>
              <a:t> </a:t>
            </a:r>
            <a:r>
              <a:rPr lang="ru-RU" sz="3600" b="1" i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Courier New" pitchFamily="49" charset="0"/>
              </a:rPr>
              <a:t>в </a:t>
            </a:r>
            <a:r>
              <a:rPr lang="ru-RU" sz="3600" b="1" i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Courier New" pitchFamily="49" charset="0"/>
              </a:rPr>
              <a:t>образование</a:t>
            </a:r>
            <a:endParaRPr lang="ru-RU" sz="3600" i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91" y="4079250"/>
            <a:ext cx="2517866" cy="17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582" y="4191000"/>
            <a:ext cx="26574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8600" y="3295948"/>
            <a:ext cx="5562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>
                <a:solidFill>
                  <a:srgbClr val="3333FF"/>
                </a:solidFill>
                <a:latin typeface="Verdana" pitchFamily="34" charset="0"/>
              </a:rPr>
              <a:t>Моделирование и анализ жизненных ситуаций на занятиях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90600" y="1880176"/>
            <a:ext cx="548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>
                <a:solidFill>
                  <a:srgbClr val="3333FF"/>
                </a:solidFill>
                <a:latin typeface="Verdana" pitchFamily="34" charset="0"/>
              </a:rPr>
              <a:t>Участие в проектной деятельности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>
                <a:solidFill>
                  <a:srgbClr val="3333FF"/>
                </a:solidFill>
                <a:latin typeface="Verdana" pitchFamily="34" charset="0"/>
              </a:rPr>
              <a:t>Владение приемами исследовательской деятельности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43000" y="2711173"/>
            <a:ext cx="411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rgbClr val="3333FF"/>
                </a:solidFill>
                <a:latin typeface="Verdana" pitchFamily="34" charset="0"/>
              </a:rPr>
              <a:t>Использование </a:t>
            </a:r>
            <a:r>
              <a:rPr lang="ru-RU" sz="1600" b="1" dirty="0">
                <a:solidFill>
                  <a:srgbClr val="3333FF"/>
                </a:solidFill>
                <a:latin typeface="Verdana" pitchFamily="34" charset="0"/>
              </a:rPr>
              <a:t>активных и интерактивных методик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319" y="2420313"/>
            <a:ext cx="250507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5103198"/>
      </p:ext>
    </p:extLst>
  </p:cSld>
  <p:clrMapOvr>
    <a:masterClrMapping/>
  </p:clrMapOvr>
  <p:transition advClick="0" advTm="10000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Региональный</a:t>
            </a:r>
            <a:r>
              <a:rPr lang="ru-RU" b="1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проект</a:t>
            </a:r>
            <a:br>
              <a:rPr lang="ru-RU" b="1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ru-RU" sz="4000" b="1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«Мобильный наставник»</a:t>
            </a:r>
            <a:endParaRPr lang="ru-RU" sz="4000" b="1" i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098" name="Picture 2" descr="C:\Users\1\Desktop\фото 2022\Вебинар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88418"/>
            <a:ext cx="3581400" cy="191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esktop\лучший наставник\деятельность наставника\8.02.202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4"/>
          <a:stretch/>
        </p:blipFill>
        <p:spPr bwMode="auto">
          <a:xfrm>
            <a:off x="1371600" y="3398936"/>
            <a:ext cx="2819400" cy="232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1\Desktop\лучший наставник\деятельность наставника\16.11.202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5" r="30146"/>
          <a:stretch/>
        </p:blipFill>
        <p:spPr bwMode="auto">
          <a:xfrm>
            <a:off x="5181600" y="3371227"/>
            <a:ext cx="2514600" cy="276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0"/>
          <a:stretch/>
        </p:blipFill>
        <p:spPr bwMode="auto">
          <a:xfrm>
            <a:off x="1780309" y="1447800"/>
            <a:ext cx="1676400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769509"/>
      </p:ext>
    </p:extLst>
  </p:cSld>
  <p:clrMapOvr>
    <a:masterClrMapping/>
  </p:clrMapOvr>
  <p:transition advClick="0" advTm="10000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Участие в методических мероприятиях</a:t>
            </a:r>
            <a:endParaRPr lang="ru-RU" sz="3600" b="1" i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" name="Picture 5" descr="D:\МАМА\немецкий язык\Морохова\DSC054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56" t="11429"/>
          <a:stretch/>
        </p:blipFill>
        <p:spPr bwMode="auto">
          <a:xfrm>
            <a:off x="6019800" y="1548514"/>
            <a:ext cx="2189112" cy="1779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419600"/>
            <a:ext cx="2043113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56" y="1541587"/>
            <a:ext cx="1600200" cy="2318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67083"/>
            <a:ext cx="2255044" cy="1705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 descr="C:\Users\Светлана\Desktop\выступление дити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057400"/>
            <a:ext cx="1569244" cy="2193866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872875"/>
              </p:ext>
            </p:extLst>
          </p:nvPr>
        </p:nvGraphicFramePr>
        <p:xfrm>
          <a:off x="3695700" y="4724400"/>
          <a:ext cx="2126876" cy="1643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Acrobat Document" r:id="rId9" imgW="7543768" imgH="5829216" progId="AcroExch.Document.11">
                  <p:embed/>
                </p:oleObj>
              </mc:Choice>
              <mc:Fallback>
                <p:oleObj name="Acrobat Document" r:id="rId9" imgW="7543768" imgH="5829216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695700" y="4724400"/>
                        <a:ext cx="2126876" cy="16434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9853711"/>
      </p:ext>
    </p:extLst>
  </p:cSld>
  <p:clrMapOvr>
    <a:masterClrMapping/>
  </p:clrMapOvr>
  <p:transition advClick="0" advTm="10000"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</TotalTime>
  <Words>1204</Words>
  <Application>Microsoft Office PowerPoint</Application>
  <PresentationFormat>Экран (4:3)</PresentationFormat>
  <Paragraphs>92</Paragraphs>
  <Slides>27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Office Theme</vt:lpstr>
      <vt:lpstr>Acrobat Document</vt:lpstr>
      <vt:lpstr>Региональный конкурс  «Лучший наставник в Ульяновской области»  Номинация «Лучший наставник в сфере  науки и  образования»</vt:lpstr>
      <vt:lpstr>Педагог – наставник</vt:lpstr>
      <vt:lpstr>Наставник – это…</vt:lpstr>
      <vt:lpstr>НАГРАДЫ И ПООЩРЕНИЯ  </vt:lpstr>
      <vt:lpstr>Руководитель методического объединения учителей иностранного языка</vt:lpstr>
      <vt:lpstr>Руководитель Клуба  интернациональной  дружбы</vt:lpstr>
      <vt:lpstr>Михайлова С.Б.  активно внедряет новые технологии в образование</vt:lpstr>
      <vt:lpstr>Региональный проект «Мобильный наставник»</vt:lpstr>
      <vt:lpstr>Участие в методических мероприятиях</vt:lpstr>
      <vt:lpstr>Победитель конкурсов педагогического мастерства</vt:lpstr>
      <vt:lpstr>Презентация PowerPoint</vt:lpstr>
      <vt:lpstr>Автор публикаций по вопросам наставнической деятельности</vt:lpstr>
      <vt:lpstr>Наставник – это…</vt:lpstr>
      <vt:lpstr>Презентация PowerPoint</vt:lpstr>
      <vt:lpstr>Презентация PowerPoint</vt:lpstr>
      <vt:lpstr> Победитель муниципального этапа конкурса  «Педагог  года 2015» Чамкаева Екатерина Петровна,  учитель иностранного языка МБОУ СШ №1 р.п. Кузоватово, начальник МУ «Управление образования»  МО «Кузоватовский район»</vt:lpstr>
      <vt:lpstr>Лауреат регионального конкурса «Воспитать человека» Ильина Лолита Николаевна,  учитель иностранного языка  МБОУ СШ №1 р.п. Кузоватово</vt:lpstr>
      <vt:lpstr>Сизинцева (Борцова) Наталья,  выпускница школы 2010 года, учитель немецкого языка  Лицея №25 г. Хамбург Германия</vt:lpstr>
      <vt:lpstr> Сипатрина (Голубкина) Мария,  выпускница школы 2009 года, учитель иностранного языка МБОУ СШ №27 г.Ульяновска </vt:lpstr>
      <vt:lpstr>Снежкина (Макарова) Евгения,  выпускница школы 2009 года,  учитель иностранного языка МБОУ СШ №1 р.п. Кузоватово.</vt:lpstr>
      <vt:lpstr>Сорокина Анастасия Александровна,  учитель начальных классов МБОУ СШ №1 р.п. Кузоватово </vt:lpstr>
      <vt:lpstr>Сорокина Дарья Антоновна ,  учитель начальных классов МБОУ СШ №1 р.п. Кузоватово</vt:lpstr>
      <vt:lpstr>Победитель муниципального этапа конкурса  «Учитель года 2020»  Мамадалиева Альбина Рашидовна,  учитель английского языка  МБОУ СШ №1 р.п. Кузоватово</vt:lpstr>
      <vt:lpstr>Наставник – это…</vt:lpstr>
      <vt:lpstr>Достижения учащихся </vt:lpstr>
      <vt:lpstr>Руководитель театральной студии «KinderART»</vt:lpstr>
      <vt:lpstr>Но без души и помыслов высоких Живых путей от сердца к сердцу нет!                                          В. Гете.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Катенок</dc:creator>
  <cp:lastModifiedBy>1</cp:lastModifiedBy>
  <cp:revision>130</cp:revision>
  <dcterms:created xsi:type="dcterms:W3CDTF">2013-10-20T14:54:06Z</dcterms:created>
  <dcterms:modified xsi:type="dcterms:W3CDTF">2022-08-03T10:02:28Z</dcterms:modified>
</cp:coreProperties>
</file>